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ADC1"/>
    <a:srgbClr val="FAB082"/>
    <a:srgbClr val="F77321"/>
    <a:srgbClr val="F77C31"/>
    <a:srgbClr val="1A9BAC"/>
    <a:srgbClr val="E763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10" Type="http://schemas.openxmlformats.org/officeDocument/2006/relationships/image" Target="../media/image10.svg"/><Relationship Id="rId4" Type="http://schemas.openxmlformats.org/officeDocument/2006/relationships/image" Target="../media/image4.svg"/><Relationship Id="rId9" Type="http://schemas.openxmlformats.org/officeDocument/2006/relationships/image" Target="../media/image9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10" Type="http://schemas.openxmlformats.org/officeDocument/2006/relationships/image" Target="../media/image10.svg"/><Relationship Id="rId4" Type="http://schemas.openxmlformats.org/officeDocument/2006/relationships/image" Target="../media/image4.svg"/><Relationship Id="rId9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F59649-1182-4ABF-9391-EBA638DD0E1B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</dgm:pt>
    <dgm:pt modelId="{9B5D6680-C006-47DA-B6D4-D8EB5B7D8598}">
      <dgm:prSet phldrT="[Texto]" custT="1"/>
      <dgm:spPr>
        <a:solidFill>
          <a:srgbClr val="FAB082">
            <a:alpha val="50000"/>
          </a:srgbClr>
        </a:solidFill>
      </dgm:spPr>
      <dgm:t>
        <a:bodyPr/>
        <a:lstStyle/>
        <a:p>
          <a:pPr algn="ctr"/>
          <a:r>
            <a:rPr lang="es-MX" sz="1100" b="1" dirty="0">
              <a:solidFill>
                <a:schemeClr val="tx1"/>
              </a:solidFill>
            </a:rPr>
            <a:t>DERECHOS HUMANOS</a:t>
          </a:r>
        </a:p>
        <a:p>
          <a:pPr algn="ctr"/>
          <a:endParaRPr lang="es-MX" sz="1100" dirty="0">
            <a:solidFill>
              <a:schemeClr val="tx1"/>
            </a:solidFill>
          </a:endParaRPr>
        </a:p>
        <a:p>
          <a:pPr algn="ctr"/>
          <a:r>
            <a:rPr lang="es-MX" sz="1100" dirty="0">
              <a:solidFill>
                <a:schemeClr val="tx1"/>
              </a:solidFill>
            </a:rPr>
            <a:t>17 Riesgos Identificados</a:t>
          </a:r>
        </a:p>
        <a:p>
          <a:pPr algn="ctr"/>
          <a:endParaRPr lang="es-MX" sz="1100" dirty="0">
            <a:solidFill>
              <a:schemeClr val="tx1"/>
            </a:solidFill>
          </a:endParaRPr>
        </a:p>
        <a:p>
          <a:pPr algn="l"/>
          <a:r>
            <a:rPr lang="es-MX" sz="1000" dirty="0">
              <a:solidFill>
                <a:schemeClr val="tx1"/>
              </a:solidFill>
            </a:rPr>
            <a:t>Estos son gestionados con sus respectivos controles desde las siguientes áreas:</a:t>
          </a:r>
        </a:p>
        <a:p>
          <a:pPr algn="l"/>
          <a:endParaRPr lang="es-MX" sz="1000" dirty="0">
            <a:solidFill>
              <a:schemeClr val="tx1"/>
            </a:solidFill>
          </a:endParaRPr>
        </a:p>
        <a:p>
          <a:pPr algn="l"/>
          <a:r>
            <a:rPr lang="es-MX" sz="1000" dirty="0">
              <a:solidFill>
                <a:schemeClr val="tx1"/>
              </a:solidFill>
            </a:rPr>
            <a:t>* Dirección de Gestión de la información Geográfica </a:t>
          </a:r>
        </a:p>
        <a:p>
          <a:pPr algn="l"/>
          <a:r>
            <a:rPr lang="es-CO" sz="1000" dirty="0">
              <a:solidFill>
                <a:schemeClr val="tx1"/>
              </a:solidFill>
            </a:rPr>
            <a:t>* Dirección de Gestión Catastral</a:t>
          </a:r>
        </a:p>
        <a:p>
          <a:pPr algn="l"/>
          <a:r>
            <a:rPr lang="es-CO" sz="1000" dirty="0">
              <a:solidFill>
                <a:schemeClr val="tx1"/>
              </a:solidFill>
            </a:rPr>
            <a:t>* </a:t>
          </a:r>
          <a:r>
            <a:rPr lang="es-MX" sz="1000" dirty="0">
              <a:solidFill>
                <a:schemeClr val="tx1"/>
              </a:solidFill>
            </a:rPr>
            <a:t>Dirección de Investigación y Prospectiva</a:t>
          </a:r>
        </a:p>
        <a:p>
          <a:pPr algn="l"/>
          <a:r>
            <a:rPr lang="es-CO" sz="1000" dirty="0">
              <a:solidFill>
                <a:schemeClr val="tx1"/>
              </a:solidFill>
            </a:rPr>
            <a:t>*  Subdirección Administrativa y Financiera</a:t>
          </a:r>
        </a:p>
        <a:p>
          <a:pPr algn="l"/>
          <a:r>
            <a:rPr lang="es-MX" sz="1000" dirty="0">
              <a:solidFill>
                <a:schemeClr val="tx1"/>
              </a:solidFill>
            </a:rPr>
            <a:t>* Oficina de Relación con el Ciudadano </a:t>
          </a:r>
        </a:p>
        <a:p>
          <a:pPr algn="l"/>
          <a:r>
            <a:rPr lang="es-MX" sz="1000" dirty="0">
              <a:solidFill>
                <a:schemeClr val="tx1"/>
              </a:solidFill>
            </a:rPr>
            <a:t>*  Dirección de Tecnologías de la Información y Comunicaciones</a:t>
          </a:r>
        </a:p>
        <a:p>
          <a:pPr algn="l"/>
          <a:r>
            <a:rPr lang="es-MX" sz="1000" dirty="0">
              <a:solidFill>
                <a:schemeClr val="tx1"/>
              </a:solidFill>
            </a:rPr>
            <a:t>* </a:t>
          </a:r>
          <a:r>
            <a:rPr lang="es-CO" sz="1000" dirty="0">
              <a:solidFill>
                <a:schemeClr val="tx1"/>
              </a:solidFill>
            </a:rPr>
            <a:t>Oficina de Control Disciplinario</a:t>
          </a:r>
        </a:p>
        <a:p>
          <a:pPr algn="l"/>
          <a:endParaRPr lang="es-MX" sz="1000" dirty="0">
            <a:solidFill>
              <a:schemeClr val="tx1"/>
            </a:solidFill>
          </a:endParaRPr>
        </a:p>
        <a:p>
          <a:pPr algn="l"/>
          <a:endParaRPr lang="es-MX" sz="1000" dirty="0">
            <a:solidFill>
              <a:schemeClr val="tx1"/>
            </a:solidFill>
          </a:endParaRPr>
        </a:p>
        <a:p>
          <a:pPr algn="l"/>
          <a:endParaRPr lang="es-MX" sz="1000" dirty="0">
            <a:solidFill>
              <a:schemeClr val="tx1"/>
            </a:solidFill>
          </a:endParaRPr>
        </a:p>
        <a:p>
          <a:pPr algn="ctr"/>
          <a:endParaRPr lang="es-CO" sz="1000" dirty="0">
            <a:solidFill>
              <a:schemeClr val="tx1"/>
            </a:solidFill>
          </a:endParaRPr>
        </a:p>
      </dgm:t>
    </dgm:pt>
    <dgm:pt modelId="{E6B9B43E-363F-4123-9642-3BA6B6A4919C}" type="parTrans" cxnId="{6B20ED42-CBB5-4B9F-9E4D-CDAC96B8DDD1}">
      <dgm:prSet/>
      <dgm:spPr/>
      <dgm:t>
        <a:bodyPr/>
        <a:lstStyle/>
        <a:p>
          <a:endParaRPr lang="es-CO"/>
        </a:p>
      </dgm:t>
    </dgm:pt>
    <dgm:pt modelId="{EB94D91B-A11E-4439-91CE-8F52ADEE256E}" type="sibTrans" cxnId="{6B20ED42-CBB5-4B9F-9E4D-CDAC96B8DDD1}">
      <dgm:prSet/>
      <dgm:spPr/>
      <dgm:t>
        <a:bodyPr/>
        <a:lstStyle/>
        <a:p>
          <a:endParaRPr lang="es-CO"/>
        </a:p>
      </dgm:t>
    </dgm:pt>
    <dgm:pt modelId="{E5558D3C-B3D9-4054-BE1E-B1EFD669F40E}">
      <dgm:prSet phldrT="[Texto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100" b="1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4 TEMÁTICAS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100" b="1" kern="1200" dirty="0">
            <a:solidFill>
              <a:prstClr val="black"/>
            </a:solidFill>
            <a:latin typeface="Calibri" panose="020F0502020204030204"/>
            <a:ea typeface="+mn-ea"/>
            <a:cs typeface="+mn-cs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1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4 Riesgos Identificados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100" b="0" kern="1200" dirty="0">
            <a:solidFill>
              <a:prstClr val="black"/>
            </a:solidFill>
            <a:latin typeface="Calibri" panose="020F0502020204030204"/>
            <a:ea typeface="+mn-ea"/>
            <a:cs typeface="+mn-cs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Estos son gestionados con sus respectivos controles desde las siguientes áreas</a:t>
          </a:r>
          <a:r>
            <a:rPr lang="es-MX" sz="1000" b="1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: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b="0" kern="1200" dirty="0">
            <a:solidFill>
              <a:prstClr val="black"/>
            </a:solidFill>
            <a:latin typeface="Calibri" panose="020F0502020204030204"/>
            <a:ea typeface="+mn-ea"/>
            <a:cs typeface="+mn-cs"/>
          </a:endParaRP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* </a:t>
          </a:r>
          <a:r>
            <a:rPr lang="es-CO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Direccionamiento Estratégico y Planeación</a:t>
          </a:r>
          <a:endParaRPr lang="es-MX" sz="1000" b="0" kern="1200" dirty="0">
            <a:solidFill>
              <a:prstClr val="black"/>
            </a:solidFill>
            <a:latin typeface="Calibri" panose="020F0502020204030204"/>
            <a:ea typeface="+mn-ea"/>
            <a:cs typeface="+mn-cs"/>
          </a:endParaRP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* Oficina de Control Interno</a:t>
          </a:r>
        </a:p>
      </dgm:t>
    </dgm:pt>
    <dgm:pt modelId="{5C7B3E7D-717E-4A62-AD68-0782D68557CE}" type="sibTrans" cxnId="{A322639F-CC04-4F40-8AEC-E14827BE2FEE}">
      <dgm:prSet/>
      <dgm:spPr/>
      <dgm:t>
        <a:bodyPr/>
        <a:lstStyle/>
        <a:p>
          <a:endParaRPr lang="es-CO"/>
        </a:p>
      </dgm:t>
    </dgm:pt>
    <dgm:pt modelId="{995FBBDC-FE99-459A-BFC5-AD16F5751FB5}" type="parTrans" cxnId="{A322639F-CC04-4F40-8AEC-E14827BE2FEE}">
      <dgm:prSet/>
      <dgm:spPr/>
      <dgm:t>
        <a:bodyPr/>
        <a:lstStyle/>
        <a:p>
          <a:endParaRPr lang="es-CO"/>
        </a:p>
      </dgm:t>
    </dgm:pt>
    <dgm:pt modelId="{8024D941-3206-4AF9-AC4A-71EA00EDFE38}">
      <dgm:prSet phldrT="[Texto]" custT="1"/>
      <dgm:spPr>
        <a:solidFill>
          <a:srgbClr val="FF0000">
            <a:alpha val="40000"/>
          </a:srgbClr>
        </a:solidFill>
      </dgm:spPr>
      <dgm:t>
        <a:bodyPr/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100" b="1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ANTICORRUPCIÓN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100" b="1" kern="1200" dirty="0">
            <a:solidFill>
              <a:prstClr val="black"/>
            </a:solidFill>
            <a:latin typeface="Calibri" panose="020F0502020204030204"/>
            <a:ea typeface="+mn-ea"/>
            <a:cs typeface="+mn-cs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20 Riesgos Identificados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100" b="0" kern="1200" dirty="0">
            <a:solidFill>
              <a:prstClr val="black"/>
            </a:solidFill>
            <a:latin typeface="Calibri" panose="020F0502020204030204"/>
            <a:ea typeface="+mn-ea"/>
            <a:cs typeface="+mn-cs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Estos son gestionados con sus respectivos controles desde las siguientes áreas</a:t>
          </a:r>
          <a:r>
            <a:rPr lang="es-MX" sz="1000" b="1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: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b="1" kern="1200" dirty="0">
            <a:solidFill>
              <a:prstClr val="black"/>
            </a:solidFill>
            <a:latin typeface="Calibri" panose="020F0502020204030204"/>
            <a:ea typeface="+mn-ea"/>
            <a:cs typeface="+mn-cs"/>
          </a:endParaRP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* Oficina de Relación con el  Ciudadano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* </a:t>
          </a:r>
          <a:r>
            <a:rPr lang="es-CO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Oficina de Control Interno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* Oficina Asesora Jurídica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* </a:t>
          </a:r>
          <a:r>
            <a:rPr lang="es-MX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Dirección de Tecnologías de la Información y Comunicaciones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* Dirección de Gestión de la Información Geográfica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* </a:t>
          </a:r>
          <a:r>
            <a:rPr lang="es-CO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Dirección de Gestión Catastral</a:t>
          </a:r>
          <a:endParaRPr lang="es-MX" sz="1000" b="0" kern="1200" dirty="0">
            <a:solidFill>
              <a:prstClr val="black"/>
            </a:solidFill>
            <a:latin typeface="Calibri" panose="020F0502020204030204"/>
            <a:ea typeface="+mn-ea"/>
            <a:cs typeface="+mn-cs"/>
          </a:endParaRP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* Secretaría General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* </a:t>
          </a:r>
          <a:r>
            <a:rPr lang="es-CO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Oficina Control Disciplinario</a:t>
          </a:r>
          <a:endParaRPr lang="es-MX" sz="1000" b="0" kern="1200" dirty="0">
            <a:solidFill>
              <a:prstClr val="black"/>
            </a:solidFill>
            <a:latin typeface="Calibri" panose="020F0502020204030204"/>
            <a:ea typeface="+mn-ea"/>
            <a:cs typeface="+mn-cs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000" b="0" kern="1200" dirty="0">
            <a:solidFill>
              <a:prstClr val="black"/>
            </a:solidFill>
            <a:latin typeface="Calibri" panose="020F0502020204030204"/>
            <a:ea typeface="+mn-ea"/>
            <a:cs typeface="+mn-cs"/>
          </a:endParaRPr>
        </a:p>
      </dgm:t>
    </dgm:pt>
    <dgm:pt modelId="{334B9D8F-2DC3-4DA7-B4F6-77BEEF543775}" type="parTrans" cxnId="{F5682CB2-E9CE-4273-A583-CAFD5A0305AC}">
      <dgm:prSet/>
      <dgm:spPr/>
      <dgm:t>
        <a:bodyPr/>
        <a:lstStyle/>
        <a:p>
          <a:endParaRPr lang="es-CO"/>
        </a:p>
      </dgm:t>
    </dgm:pt>
    <dgm:pt modelId="{FAADCA99-D367-4EEB-A2E3-375025A7077F}" type="sibTrans" cxnId="{F5682CB2-E9CE-4273-A583-CAFD5A0305AC}">
      <dgm:prSet/>
      <dgm:spPr/>
      <dgm:t>
        <a:bodyPr/>
        <a:lstStyle/>
        <a:p>
          <a:endParaRPr lang="es-CO"/>
        </a:p>
      </dgm:t>
    </dgm:pt>
    <dgm:pt modelId="{95B069C5-164B-4B5D-A4B3-5AD79539A28E}">
      <dgm:prSet phldrT="[Texto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100" b="1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MEDIO AMBIENTE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100" b="1" kern="1200" dirty="0">
            <a:solidFill>
              <a:prstClr val="black"/>
            </a:solidFill>
            <a:latin typeface="Calibri" panose="020F0502020204030204"/>
            <a:ea typeface="+mn-ea"/>
            <a:cs typeface="+mn-cs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1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4 Riesgos Identificados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100" b="0" kern="1200" dirty="0">
            <a:solidFill>
              <a:prstClr val="black"/>
            </a:solidFill>
            <a:latin typeface="Calibri" panose="020F0502020204030204"/>
            <a:ea typeface="+mn-ea"/>
            <a:cs typeface="+mn-cs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Estos son gestionados con sus respectivos controles desde las siguientes áreas</a:t>
          </a:r>
          <a:r>
            <a:rPr lang="es-MX" sz="1100" b="1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: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100" b="1" kern="1200" dirty="0">
            <a:solidFill>
              <a:prstClr val="black"/>
            </a:solidFill>
            <a:latin typeface="Calibri" panose="020F0502020204030204"/>
            <a:ea typeface="+mn-ea"/>
            <a:cs typeface="+mn-cs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* </a:t>
          </a:r>
          <a:r>
            <a:rPr lang="es-CO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Subdirección de Agrología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* Direccionamiento Estratégico y Planeación</a:t>
          </a:r>
        </a:p>
      </dgm:t>
    </dgm:pt>
    <dgm:pt modelId="{9A575E4E-E927-4937-99E2-2B8E283EFE97}" type="parTrans" cxnId="{172F6CC0-56A6-486F-98F8-4908A7754558}">
      <dgm:prSet/>
      <dgm:spPr/>
      <dgm:t>
        <a:bodyPr/>
        <a:lstStyle/>
        <a:p>
          <a:endParaRPr lang="es-CO"/>
        </a:p>
      </dgm:t>
    </dgm:pt>
    <dgm:pt modelId="{830D056B-26DB-4410-9DF7-C3A5E0B4DFDB}" type="sibTrans" cxnId="{172F6CC0-56A6-486F-98F8-4908A7754558}">
      <dgm:prSet/>
      <dgm:spPr/>
      <dgm:t>
        <a:bodyPr/>
        <a:lstStyle/>
        <a:p>
          <a:endParaRPr lang="es-CO"/>
        </a:p>
      </dgm:t>
    </dgm:pt>
    <dgm:pt modelId="{DA55CB11-3DE3-4E45-AD22-FE84E1234421}">
      <dgm:prSet phldrT="[Texto]" custT="1"/>
      <dgm:spPr>
        <a:solidFill>
          <a:srgbClr val="1DADC1">
            <a:alpha val="50000"/>
          </a:srgbClr>
        </a:solidFill>
      </dgm:spPr>
      <dgm:t>
        <a:bodyPr/>
        <a:lstStyle/>
        <a:p>
          <a:pPr algn="ctr"/>
          <a:r>
            <a:rPr lang="es-MX" sz="1100" b="1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ESTÁNDARES LABORALES                                </a:t>
          </a:r>
        </a:p>
        <a:p>
          <a:pPr algn="ctr"/>
          <a:endParaRPr lang="es-MX" sz="1100" b="1" kern="1200" dirty="0">
            <a:solidFill>
              <a:prstClr val="black"/>
            </a:solidFill>
            <a:latin typeface="Calibri" panose="020F0502020204030204"/>
            <a:ea typeface="+mn-ea"/>
            <a:cs typeface="+mn-cs"/>
          </a:endParaRPr>
        </a:p>
        <a:p>
          <a:pPr algn="ctr"/>
          <a:r>
            <a:rPr lang="es-MX" sz="11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5 Riesgos Identificados                     </a:t>
          </a:r>
        </a:p>
        <a:p>
          <a:pPr algn="ctr"/>
          <a:endParaRPr lang="es-MX" sz="1100" b="1" kern="1200" dirty="0">
            <a:solidFill>
              <a:prstClr val="black"/>
            </a:solidFill>
            <a:latin typeface="Calibri" panose="020F0502020204030204"/>
            <a:ea typeface="+mn-ea"/>
            <a:cs typeface="+mn-cs"/>
          </a:endParaRPr>
        </a:p>
        <a:p>
          <a:pPr algn="ctr"/>
          <a:r>
            <a:rPr lang="es-MX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Estos son gestionados con sus respectivos controles desde las siguientes áreas</a:t>
          </a:r>
          <a:r>
            <a:rPr lang="es-MX" sz="1000" b="1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:</a:t>
          </a:r>
        </a:p>
        <a:p>
          <a:pPr algn="ctr"/>
          <a:endParaRPr lang="es-MX" sz="1000" b="1" kern="1200" dirty="0">
            <a:solidFill>
              <a:prstClr val="black"/>
            </a:solidFill>
            <a:latin typeface="Calibri" panose="020F0502020204030204"/>
            <a:ea typeface="+mn-ea"/>
            <a:cs typeface="+mn-cs"/>
          </a:endParaRPr>
        </a:p>
        <a:p>
          <a:pPr algn="l"/>
          <a:r>
            <a:rPr lang="es-MX" sz="1000" b="1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* </a:t>
          </a:r>
          <a:r>
            <a:rPr lang="es-CO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Subdirección de Talento Humano</a:t>
          </a:r>
        </a:p>
        <a:p>
          <a:pPr algn="l"/>
          <a:r>
            <a:rPr lang="es-CO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* Subdirección Administrativa y Financiera</a:t>
          </a:r>
        </a:p>
        <a:p>
          <a:pPr algn="l"/>
          <a:r>
            <a:rPr lang="es-CO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* Oficina Asesora de Comunicaciones</a:t>
          </a:r>
        </a:p>
      </dgm:t>
    </dgm:pt>
    <dgm:pt modelId="{82EC14F5-611A-49B2-9A53-BD22CC4C6A3E}" type="parTrans" cxnId="{C2111F25-6500-4AC9-9722-5B9DDEA239F7}">
      <dgm:prSet/>
      <dgm:spPr/>
      <dgm:t>
        <a:bodyPr/>
        <a:lstStyle/>
        <a:p>
          <a:endParaRPr lang="es-CO"/>
        </a:p>
      </dgm:t>
    </dgm:pt>
    <dgm:pt modelId="{A4F10CB3-8891-4ECD-B523-199644BBEB3A}" type="sibTrans" cxnId="{C2111F25-6500-4AC9-9722-5B9DDEA239F7}">
      <dgm:prSet/>
      <dgm:spPr/>
      <dgm:t>
        <a:bodyPr/>
        <a:lstStyle/>
        <a:p>
          <a:endParaRPr lang="es-CO"/>
        </a:p>
      </dgm:t>
    </dgm:pt>
    <dgm:pt modelId="{0A53A700-9F78-4D6C-9CC7-F3DE8F50B9EA}" type="pres">
      <dgm:prSet presAssocID="{32F59649-1182-4ABF-9391-EBA638DD0E1B}" presName="Name0" presStyleCnt="0">
        <dgm:presLayoutVars>
          <dgm:dir/>
          <dgm:resizeHandles val="exact"/>
        </dgm:presLayoutVars>
      </dgm:prSet>
      <dgm:spPr/>
    </dgm:pt>
    <dgm:pt modelId="{531866D6-A30A-409F-BD59-161DEB5C429B}" type="pres">
      <dgm:prSet presAssocID="{32F59649-1182-4ABF-9391-EBA638DD0E1B}" presName="bkgdShp" presStyleLbl="alignAccFollowNode1" presStyleIdx="0" presStyleCnt="1" custScaleY="38378" custLinFactNeighborX="466" custLinFactNeighborY="-30780"/>
      <dgm:spPr>
        <a:solidFill>
          <a:schemeClr val="bg1">
            <a:alpha val="90000"/>
          </a:schemeClr>
        </a:solidFill>
      </dgm:spPr>
    </dgm:pt>
    <dgm:pt modelId="{7F416C91-E0FE-455A-AA27-411946BE02FC}" type="pres">
      <dgm:prSet presAssocID="{32F59649-1182-4ABF-9391-EBA638DD0E1B}" presName="linComp" presStyleCnt="0"/>
      <dgm:spPr/>
    </dgm:pt>
    <dgm:pt modelId="{3FC86A28-C5E4-4114-8D51-87803A9F64D6}" type="pres">
      <dgm:prSet presAssocID="{9B5D6680-C006-47DA-B6D4-D8EB5B7D8598}" presName="compNode" presStyleCnt="0"/>
      <dgm:spPr/>
    </dgm:pt>
    <dgm:pt modelId="{FB7F01FC-E830-45F0-91D6-E8DDB6339399}" type="pres">
      <dgm:prSet presAssocID="{9B5D6680-C006-47DA-B6D4-D8EB5B7D8598}" presName="node" presStyleLbl="node1" presStyleIdx="0" presStyleCnt="5" custScaleX="106657" custScaleY="138793" custLinFactNeighborX="-11421" custLinFactNeighborY="-18200">
        <dgm:presLayoutVars>
          <dgm:bulletEnabled val="1"/>
        </dgm:presLayoutVars>
      </dgm:prSet>
      <dgm:spPr/>
    </dgm:pt>
    <dgm:pt modelId="{11071A5A-91DF-4D6E-B383-8726E05CEC3C}" type="pres">
      <dgm:prSet presAssocID="{9B5D6680-C006-47DA-B6D4-D8EB5B7D8598}" presName="invisiNode" presStyleLbl="node1" presStyleIdx="0" presStyleCnt="5"/>
      <dgm:spPr/>
    </dgm:pt>
    <dgm:pt modelId="{C83B8465-DAA7-4AE4-9426-31878DA80B3C}" type="pres">
      <dgm:prSet presAssocID="{9B5D6680-C006-47DA-B6D4-D8EB5B7D8598}" presName="imagNode" presStyleLbl="fgImgPlace1" presStyleIdx="0" presStyleCnt="5" custScaleX="40658" custScaleY="29084" custLinFactNeighborX="-8072" custLinFactNeighborY="-25208"/>
      <dgm:spPr>
        <a:blipFill>
          <a:blip xmlns:r="http://schemas.openxmlformats.org/officeDocument/2006/relationships" r:embed="rId1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-17000" b="-17000"/>
          </a:stretch>
        </a:blipFill>
        <a:ln w="50800">
          <a:noFill/>
        </a:ln>
        <a:effectLst>
          <a:glow rad="190500">
            <a:srgbClr val="F77C31">
              <a:alpha val="70000"/>
            </a:srgbClr>
          </a:glow>
          <a:outerShdw blurRad="50800" dist="50800" dir="5400000" algn="ctr" rotWithShape="0">
            <a:schemeClr val="accent2">
              <a:lumMod val="20000"/>
              <a:lumOff val="80000"/>
            </a:schemeClr>
          </a:outerShdw>
        </a:effectLst>
      </dgm:spPr>
    </dgm:pt>
    <dgm:pt modelId="{17B53DBD-2679-4EBE-8D0D-48F7184D1F39}" type="pres">
      <dgm:prSet presAssocID="{EB94D91B-A11E-4439-91CE-8F52ADEE256E}" presName="sibTrans" presStyleLbl="sibTrans2D1" presStyleIdx="0" presStyleCnt="0"/>
      <dgm:spPr/>
    </dgm:pt>
    <dgm:pt modelId="{B4F1E612-8A72-46E8-BE48-D4BAEBA27BCA}" type="pres">
      <dgm:prSet presAssocID="{DA55CB11-3DE3-4E45-AD22-FE84E1234421}" presName="compNode" presStyleCnt="0"/>
      <dgm:spPr/>
    </dgm:pt>
    <dgm:pt modelId="{80B8DE6C-A775-4F6D-AA58-AE03C361DF33}" type="pres">
      <dgm:prSet presAssocID="{DA55CB11-3DE3-4E45-AD22-FE84E1234421}" presName="node" presStyleLbl="node1" presStyleIdx="1" presStyleCnt="5" custScaleX="108347" custScaleY="136736" custLinFactNeighborX="-2718" custLinFactNeighborY="-19603">
        <dgm:presLayoutVars>
          <dgm:bulletEnabled val="1"/>
        </dgm:presLayoutVars>
      </dgm:prSet>
      <dgm:spPr/>
    </dgm:pt>
    <dgm:pt modelId="{6585ABEA-4CA1-4E3E-8EB6-B9A1195D6F9E}" type="pres">
      <dgm:prSet presAssocID="{DA55CB11-3DE3-4E45-AD22-FE84E1234421}" presName="invisiNode" presStyleLbl="node1" presStyleIdx="1" presStyleCnt="5"/>
      <dgm:spPr/>
    </dgm:pt>
    <dgm:pt modelId="{16B54454-DEE3-4154-BCC7-45972B63669A}" type="pres">
      <dgm:prSet presAssocID="{DA55CB11-3DE3-4E45-AD22-FE84E1234421}" presName="imagNode" presStyleLbl="fgImgPlace1" presStyleIdx="1" presStyleCnt="5" custScaleX="31002" custScaleY="34428" custLinFactNeighborX="-931" custLinFactNeighborY="-26776"/>
      <dgm:spPr>
        <a:blipFill dpi="0" rotWithShape="1">
          <a:blip xmlns:r="http://schemas.openxmlformats.org/officeDocument/2006/relationships" r:embed="rId3">
            <a:alphaModFix amt="99000"/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l="-26000" r="-26000"/>
          </a:stretch>
        </a:blipFill>
        <a:ln w="41275">
          <a:noFill/>
        </a:ln>
        <a:effectLst>
          <a:glow rad="127000">
            <a:srgbClr val="1A9BAC">
              <a:alpha val="30000"/>
            </a:srgbClr>
          </a:glow>
          <a:outerShdw dist="50800" dir="5400000" algn="ctr" rotWithShape="0">
            <a:srgbClr val="1DADC1"/>
          </a:outerShdw>
        </a:effectLst>
      </dgm:spPr>
    </dgm:pt>
    <dgm:pt modelId="{B719F2A2-9702-4005-9C56-88C289AA7B52}" type="pres">
      <dgm:prSet presAssocID="{A4F10CB3-8891-4ECD-B523-199644BBEB3A}" presName="sibTrans" presStyleLbl="sibTrans2D1" presStyleIdx="0" presStyleCnt="0"/>
      <dgm:spPr/>
    </dgm:pt>
    <dgm:pt modelId="{CB155682-BB45-4B03-A710-DE447E33CF29}" type="pres">
      <dgm:prSet presAssocID="{95B069C5-164B-4B5D-A4B3-5AD79539A28E}" presName="compNode" presStyleCnt="0"/>
      <dgm:spPr/>
    </dgm:pt>
    <dgm:pt modelId="{7D737AE7-8405-4AAF-81FC-DEB1F970D6E6}" type="pres">
      <dgm:prSet presAssocID="{95B069C5-164B-4B5D-A4B3-5AD79539A28E}" presName="node" presStyleLbl="node1" presStyleIdx="2" presStyleCnt="5" custScaleX="110381" custScaleY="136944" custLinFactNeighborX="6239" custLinFactNeighborY="-18216">
        <dgm:presLayoutVars>
          <dgm:bulletEnabled val="1"/>
        </dgm:presLayoutVars>
      </dgm:prSet>
      <dgm:spPr/>
    </dgm:pt>
    <dgm:pt modelId="{61A78BD7-1235-4D07-A0A6-61E368E3E10A}" type="pres">
      <dgm:prSet presAssocID="{95B069C5-164B-4B5D-A4B3-5AD79539A28E}" presName="invisiNode" presStyleLbl="node1" presStyleIdx="2" presStyleCnt="5"/>
      <dgm:spPr/>
    </dgm:pt>
    <dgm:pt modelId="{A12B2751-2FF4-4FD4-AA0A-46FE97B7FDD1}" type="pres">
      <dgm:prSet presAssocID="{95B069C5-164B-4B5D-A4B3-5AD79539A28E}" presName="imagNode" presStyleLbl="fgImgPlace1" presStyleIdx="2" presStyleCnt="5" custScaleX="27045" custScaleY="33362" custLinFactNeighborX="9803" custLinFactNeighborY="-27788"/>
      <dgm:spPr>
        <a:blipFill>
          <a:blip xmlns:r="http://schemas.openxmlformats.org/officeDocument/2006/relationships" r:embed="rId5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l="-18000" r="-18000"/>
          </a:stretch>
        </a:blipFill>
        <a:ln w="44450">
          <a:noFill/>
        </a:ln>
        <a:effectLst>
          <a:glow rad="228600">
            <a:schemeClr val="accent6">
              <a:lumMod val="60000"/>
              <a:lumOff val="40000"/>
              <a:alpha val="40000"/>
            </a:schemeClr>
          </a:glow>
        </a:effectLst>
      </dgm:spPr>
      <dgm:extLst>
        <a:ext uri="{E40237B7-FDA0-4F09-8148-C483321AD2D9}">
          <dgm14:cNvPr xmlns:dgm14="http://schemas.microsoft.com/office/drawing/2010/diagram" id="0" name="" descr="Cereal"/>
        </a:ext>
      </dgm:extLst>
    </dgm:pt>
    <dgm:pt modelId="{63787023-4150-42FA-A2F3-75ED1262FAEA}" type="pres">
      <dgm:prSet presAssocID="{830D056B-26DB-4410-9DF7-C3A5E0B4DFDB}" presName="sibTrans" presStyleLbl="sibTrans2D1" presStyleIdx="0" presStyleCnt="0"/>
      <dgm:spPr/>
    </dgm:pt>
    <dgm:pt modelId="{ADB92C80-16C4-418C-8CB4-3B6B9DE43A8A}" type="pres">
      <dgm:prSet presAssocID="{8024D941-3206-4AF9-AC4A-71EA00EDFE38}" presName="compNode" presStyleCnt="0"/>
      <dgm:spPr/>
    </dgm:pt>
    <dgm:pt modelId="{4F172619-2847-4FE9-92D1-2D044CD11278}" type="pres">
      <dgm:prSet presAssocID="{8024D941-3206-4AF9-AC4A-71EA00EDFE38}" presName="node" presStyleLbl="node1" presStyleIdx="3" presStyleCnt="5" custScaleX="103765" custScaleY="134811" custLinFactNeighborX="13547" custLinFactNeighborY="-19469">
        <dgm:presLayoutVars>
          <dgm:bulletEnabled val="1"/>
        </dgm:presLayoutVars>
      </dgm:prSet>
      <dgm:spPr/>
    </dgm:pt>
    <dgm:pt modelId="{41E84415-F294-4BBC-BD51-A810C06B2456}" type="pres">
      <dgm:prSet presAssocID="{8024D941-3206-4AF9-AC4A-71EA00EDFE38}" presName="invisiNode" presStyleLbl="node1" presStyleIdx="3" presStyleCnt="5"/>
      <dgm:spPr/>
    </dgm:pt>
    <dgm:pt modelId="{015027EC-3ADE-4003-AF2D-FE29443C40B3}" type="pres">
      <dgm:prSet presAssocID="{8024D941-3206-4AF9-AC4A-71EA00EDFE38}" presName="imagNode" presStyleLbl="fgImgPlace1" presStyleIdx="3" presStyleCnt="5" custScaleX="38781" custScaleY="40425" custLinFactNeighborX="12981" custLinFactNeighborY="-30518"/>
      <dgm:spPr>
        <a:blipFill>
          <a:blip xmlns:r="http://schemas.openxmlformats.org/officeDocument/2006/relationships" r:embed="rId7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 l="-18000" r="-18000"/>
          </a:stretch>
        </a:blipFill>
        <a:ln>
          <a:noFill/>
        </a:ln>
        <a:effectLst>
          <a:glow rad="101600">
            <a:srgbClr val="FF0000">
              <a:alpha val="50000"/>
            </a:srgbClr>
          </a:glow>
        </a:effectLst>
      </dgm:spPr>
    </dgm:pt>
    <dgm:pt modelId="{F4362EB5-28BA-4891-AE64-4D7BD1EDF924}" type="pres">
      <dgm:prSet presAssocID="{FAADCA99-D367-4EEB-A2E3-375025A7077F}" presName="sibTrans" presStyleLbl="sibTrans2D1" presStyleIdx="0" presStyleCnt="0"/>
      <dgm:spPr/>
    </dgm:pt>
    <dgm:pt modelId="{B6C9E685-9561-479D-A1BB-2DBD041E2F7D}" type="pres">
      <dgm:prSet presAssocID="{E5558D3C-B3D9-4054-BE1E-B1EFD669F40E}" presName="compNode" presStyleCnt="0"/>
      <dgm:spPr/>
    </dgm:pt>
    <dgm:pt modelId="{218F7EE6-16A4-486C-811C-7DD754062AFF}" type="pres">
      <dgm:prSet presAssocID="{E5558D3C-B3D9-4054-BE1E-B1EFD669F40E}" presName="node" presStyleLbl="node1" presStyleIdx="4" presStyleCnt="5" custScaleY="133397" custLinFactNeighborX="11193" custLinFactNeighborY="-19901">
        <dgm:presLayoutVars>
          <dgm:bulletEnabled val="1"/>
        </dgm:presLayoutVars>
      </dgm:prSet>
      <dgm:spPr/>
    </dgm:pt>
    <dgm:pt modelId="{3ED61C42-E584-4D73-8336-C8852D0FE5B9}" type="pres">
      <dgm:prSet presAssocID="{E5558D3C-B3D9-4054-BE1E-B1EFD669F40E}" presName="invisiNode" presStyleLbl="node1" presStyleIdx="4" presStyleCnt="5"/>
      <dgm:spPr/>
    </dgm:pt>
    <dgm:pt modelId="{3D6425A5-5831-4A7F-8789-7ADE3078934C}" type="pres">
      <dgm:prSet presAssocID="{E5558D3C-B3D9-4054-BE1E-B1EFD669F40E}" presName="imagNode" presStyleLbl="fgImgPlace1" presStyleIdx="4" presStyleCnt="5" custScaleX="45985" custScaleY="45055" custLinFactNeighborX="8030" custLinFactNeighborY="-39764"/>
      <dgm:spPr>
        <a:blipFill>
          <a:blip xmlns:r="http://schemas.openxmlformats.org/officeDocument/2006/relationships" r:embed="rId9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 l="-18000" r="-18000"/>
          </a:stretch>
        </a:blipFill>
        <a:ln>
          <a:noFill/>
        </a:ln>
        <a:effectLst>
          <a:glow rad="76200">
            <a:schemeClr val="accent3">
              <a:lumMod val="60000"/>
              <a:lumOff val="40000"/>
            </a:schemeClr>
          </a:glow>
        </a:effectLst>
      </dgm:spPr>
      <dgm:extLst>
        <a:ext uri="{E40237B7-FDA0-4F09-8148-C483321AD2D9}">
          <dgm14:cNvPr xmlns:dgm14="http://schemas.microsoft.com/office/drawing/2010/diagram" id="0" name="" descr="Círculos con líneas"/>
        </a:ext>
      </dgm:extLst>
    </dgm:pt>
  </dgm:ptLst>
  <dgm:cxnLst>
    <dgm:cxn modelId="{01BBB602-9F01-4267-A4A7-E5D8ABE7C8D3}" type="presOf" srcId="{95B069C5-164B-4B5D-A4B3-5AD79539A28E}" destId="{7D737AE7-8405-4AAF-81FC-DEB1F970D6E6}" srcOrd="0" destOrd="0" presId="urn:microsoft.com/office/officeart/2005/8/layout/pList2"/>
    <dgm:cxn modelId="{095E050F-B4C3-40CD-8D10-045DBC158CF1}" type="presOf" srcId="{9B5D6680-C006-47DA-B6D4-D8EB5B7D8598}" destId="{FB7F01FC-E830-45F0-91D6-E8DDB6339399}" srcOrd="0" destOrd="0" presId="urn:microsoft.com/office/officeart/2005/8/layout/pList2"/>
    <dgm:cxn modelId="{DC69CB11-2761-48D7-84E2-440012B75827}" type="presOf" srcId="{8024D941-3206-4AF9-AC4A-71EA00EDFE38}" destId="{4F172619-2847-4FE9-92D1-2D044CD11278}" srcOrd="0" destOrd="0" presId="urn:microsoft.com/office/officeart/2005/8/layout/pList2"/>
    <dgm:cxn modelId="{C2111F25-6500-4AC9-9722-5B9DDEA239F7}" srcId="{32F59649-1182-4ABF-9391-EBA638DD0E1B}" destId="{DA55CB11-3DE3-4E45-AD22-FE84E1234421}" srcOrd="1" destOrd="0" parTransId="{82EC14F5-611A-49B2-9A53-BD22CC4C6A3E}" sibTransId="{A4F10CB3-8891-4ECD-B523-199644BBEB3A}"/>
    <dgm:cxn modelId="{6B20ED42-CBB5-4B9F-9E4D-CDAC96B8DDD1}" srcId="{32F59649-1182-4ABF-9391-EBA638DD0E1B}" destId="{9B5D6680-C006-47DA-B6D4-D8EB5B7D8598}" srcOrd="0" destOrd="0" parTransId="{E6B9B43E-363F-4123-9642-3BA6B6A4919C}" sibTransId="{EB94D91B-A11E-4439-91CE-8F52ADEE256E}"/>
    <dgm:cxn modelId="{FA922749-512C-42AD-85C3-8A77385A68FF}" type="presOf" srcId="{DA55CB11-3DE3-4E45-AD22-FE84E1234421}" destId="{80B8DE6C-A775-4F6D-AA58-AE03C361DF33}" srcOrd="0" destOrd="0" presId="urn:microsoft.com/office/officeart/2005/8/layout/pList2"/>
    <dgm:cxn modelId="{3D68E86F-7176-4B53-8D7B-E3135D04E96C}" type="presOf" srcId="{E5558D3C-B3D9-4054-BE1E-B1EFD669F40E}" destId="{218F7EE6-16A4-486C-811C-7DD754062AFF}" srcOrd="0" destOrd="0" presId="urn:microsoft.com/office/officeart/2005/8/layout/pList2"/>
    <dgm:cxn modelId="{5B72D774-5852-4DEB-84B6-921B39F28E54}" type="presOf" srcId="{32F59649-1182-4ABF-9391-EBA638DD0E1B}" destId="{0A53A700-9F78-4D6C-9CC7-F3DE8F50B9EA}" srcOrd="0" destOrd="0" presId="urn:microsoft.com/office/officeart/2005/8/layout/pList2"/>
    <dgm:cxn modelId="{A322639F-CC04-4F40-8AEC-E14827BE2FEE}" srcId="{32F59649-1182-4ABF-9391-EBA638DD0E1B}" destId="{E5558D3C-B3D9-4054-BE1E-B1EFD669F40E}" srcOrd="4" destOrd="0" parTransId="{995FBBDC-FE99-459A-BFC5-AD16F5751FB5}" sibTransId="{5C7B3E7D-717E-4A62-AD68-0782D68557CE}"/>
    <dgm:cxn modelId="{F5682CB2-E9CE-4273-A583-CAFD5A0305AC}" srcId="{32F59649-1182-4ABF-9391-EBA638DD0E1B}" destId="{8024D941-3206-4AF9-AC4A-71EA00EDFE38}" srcOrd="3" destOrd="0" parTransId="{334B9D8F-2DC3-4DA7-B4F6-77BEEF543775}" sibTransId="{FAADCA99-D367-4EEB-A2E3-375025A7077F}"/>
    <dgm:cxn modelId="{172F6CC0-56A6-486F-98F8-4908A7754558}" srcId="{32F59649-1182-4ABF-9391-EBA638DD0E1B}" destId="{95B069C5-164B-4B5D-A4B3-5AD79539A28E}" srcOrd="2" destOrd="0" parTransId="{9A575E4E-E927-4937-99E2-2B8E283EFE97}" sibTransId="{830D056B-26DB-4410-9DF7-C3A5E0B4DFDB}"/>
    <dgm:cxn modelId="{179518C1-799B-484A-A39B-FF2193E2A1A5}" type="presOf" srcId="{FAADCA99-D367-4EEB-A2E3-375025A7077F}" destId="{F4362EB5-28BA-4891-AE64-4D7BD1EDF924}" srcOrd="0" destOrd="0" presId="urn:microsoft.com/office/officeart/2005/8/layout/pList2"/>
    <dgm:cxn modelId="{89CADBD1-481F-46A3-98F9-95ED6F2C421E}" type="presOf" srcId="{EB94D91B-A11E-4439-91CE-8F52ADEE256E}" destId="{17B53DBD-2679-4EBE-8D0D-48F7184D1F39}" srcOrd="0" destOrd="0" presId="urn:microsoft.com/office/officeart/2005/8/layout/pList2"/>
    <dgm:cxn modelId="{E5BE2DD6-87FE-4AB9-87A9-E8EC8A20915D}" type="presOf" srcId="{A4F10CB3-8891-4ECD-B523-199644BBEB3A}" destId="{B719F2A2-9702-4005-9C56-88C289AA7B52}" srcOrd="0" destOrd="0" presId="urn:microsoft.com/office/officeart/2005/8/layout/pList2"/>
    <dgm:cxn modelId="{1C6AB9FC-B919-4440-A565-BFB922AB1D2B}" type="presOf" srcId="{830D056B-26DB-4410-9DF7-C3A5E0B4DFDB}" destId="{63787023-4150-42FA-A2F3-75ED1262FAEA}" srcOrd="0" destOrd="0" presId="urn:microsoft.com/office/officeart/2005/8/layout/pList2"/>
    <dgm:cxn modelId="{1ADD690A-160C-41C1-9579-9DCAEBDAFD47}" type="presParOf" srcId="{0A53A700-9F78-4D6C-9CC7-F3DE8F50B9EA}" destId="{531866D6-A30A-409F-BD59-161DEB5C429B}" srcOrd="0" destOrd="0" presId="urn:microsoft.com/office/officeart/2005/8/layout/pList2"/>
    <dgm:cxn modelId="{5A0B389A-1231-4DB0-BCA7-C4974C7B0BBA}" type="presParOf" srcId="{0A53A700-9F78-4D6C-9CC7-F3DE8F50B9EA}" destId="{7F416C91-E0FE-455A-AA27-411946BE02FC}" srcOrd="1" destOrd="0" presId="urn:microsoft.com/office/officeart/2005/8/layout/pList2"/>
    <dgm:cxn modelId="{078F3D47-DC54-4D74-9AE7-979445BE88A4}" type="presParOf" srcId="{7F416C91-E0FE-455A-AA27-411946BE02FC}" destId="{3FC86A28-C5E4-4114-8D51-87803A9F64D6}" srcOrd="0" destOrd="0" presId="urn:microsoft.com/office/officeart/2005/8/layout/pList2"/>
    <dgm:cxn modelId="{A8933C79-4B5A-45FE-BBE1-0CB3C4F4D5D0}" type="presParOf" srcId="{3FC86A28-C5E4-4114-8D51-87803A9F64D6}" destId="{FB7F01FC-E830-45F0-91D6-E8DDB6339399}" srcOrd="0" destOrd="0" presId="urn:microsoft.com/office/officeart/2005/8/layout/pList2"/>
    <dgm:cxn modelId="{F39E4967-60B3-423D-A54A-8282120AF040}" type="presParOf" srcId="{3FC86A28-C5E4-4114-8D51-87803A9F64D6}" destId="{11071A5A-91DF-4D6E-B383-8726E05CEC3C}" srcOrd="1" destOrd="0" presId="urn:microsoft.com/office/officeart/2005/8/layout/pList2"/>
    <dgm:cxn modelId="{959A279B-47C1-489E-B7E5-2E7739A984DE}" type="presParOf" srcId="{3FC86A28-C5E4-4114-8D51-87803A9F64D6}" destId="{C83B8465-DAA7-4AE4-9426-31878DA80B3C}" srcOrd="2" destOrd="0" presId="urn:microsoft.com/office/officeart/2005/8/layout/pList2"/>
    <dgm:cxn modelId="{8C357A48-2AF4-4801-857A-D575493313D4}" type="presParOf" srcId="{7F416C91-E0FE-455A-AA27-411946BE02FC}" destId="{17B53DBD-2679-4EBE-8D0D-48F7184D1F39}" srcOrd="1" destOrd="0" presId="urn:microsoft.com/office/officeart/2005/8/layout/pList2"/>
    <dgm:cxn modelId="{FA02B6EA-DCCB-4799-9225-BD152BA8EF48}" type="presParOf" srcId="{7F416C91-E0FE-455A-AA27-411946BE02FC}" destId="{B4F1E612-8A72-46E8-BE48-D4BAEBA27BCA}" srcOrd="2" destOrd="0" presId="urn:microsoft.com/office/officeart/2005/8/layout/pList2"/>
    <dgm:cxn modelId="{3B022EA9-130F-499B-B927-71C5A4A0B0F6}" type="presParOf" srcId="{B4F1E612-8A72-46E8-BE48-D4BAEBA27BCA}" destId="{80B8DE6C-A775-4F6D-AA58-AE03C361DF33}" srcOrd="0" destOrd="0" presId="urn:microsoft.com/office/officeart/2005/8/layout/pList2"/>
    <dgm:cxn modelId="{39A8248F-B25A-4F72-914D-826CD0C4E816}" type="presParOf" srcId="{B4F1E612-8A72-46E8-BE48-D4BAEBA27BCA}" destId="{6585ABEA-4CA1-4E3E-8EB6-B9A1195D6F9E}" srcOrd="1" destOrd="0" presId="urn:microsoft.com/office/officeart/2005/8/layout/pList2"/>
    <dgm:cxn modelId="{F903D26E-0E5D-48CA-9A7E-4D7944101613}" type="presParOf" srcId="{B4F1E612-8A72-46E8-BE48-D4BAEBA27BCA}" destId="{16B54454-DEE3-4154-BCC7-45972B63669A}" srcOrd="2" destOrd="0" presId="urn:microsoft.com/office/officeart/2005/8/layout/pList2"/>
    <dgm:cxn modelId="{C31B364F-6F1E-4FE2-B03B-8550E0A6CE14}" type="presParOf" srcId="{7F416C91-E0FE-455A-AA27-411946BE02FC}" destId="{B719F2A2-9702-4005-9C56-88C289AA7B52}" srcOrd="3" destOrd="0" presId="urn:microsoft.com/office/officeart/2005/8/layout/pList2"/>
    <dgm:cxn modelId="{5FCE5D01-DA94-450D-B71E-3D5DC485A4D3}" type="presParOf" srcId="{7F416C91-E0FE-455A-AA27-411946BE02FC}" destId="{CB155682-BB45-4B03-A710-DE447E33CF29}" srcOrd="4" destOrd="0" presId="urn:microsoft.com/office/officeart/2005/8/layout/pList2"/>
    <dgm:cxn modelId="{E1DB3256-8D20-4A42-AA5E-242F473584ED}" type="presParOf" srcId="{CB155682-BB45-4B03-A710-DE447E33CF29}" destId="{7D737AE7-8405-4AAF-81FC-DEB1F970D6E6}" srcOrd="0" destOrd="0" presId="urn:microsoft.com/office/officeart/2005/8/layout/pList2"/>
    <dgm:cxn modelId="{508A28BF-D3FD-42CB-8771-C95A81785297}" type="presParOf" srcId="{CB155682-BB45-4B03-A710-DE447E33CF29}" destId="{61A78BD7-1235-4D07-A0A6-61E368E3E10A}" srcOrd="1" destOrd="0" presId="urn:microsoft.com/office/officeart/2005/8/layout/pList2"/>
    <dgm:cxn modelId="{66084F82-E41E-4104-8114-53399E229209}" type="presParOf" srcId="{CB155682-BB45-4B03-A710-DE447E33CF29}" destId="{A12B2751-2FF4-4FD4-AA0A-46FE97B7FDD1}" srcOrd="2" destOrd="0" presId="urn:microsoft.com/office/officeart/2005/8/layout/pList2"/>
    <dgm:cxn modelId="{1C7FE6A7-E5F5-489E-B6B4-8C87AC56AFA3}" type="presParOf" srcId="{7F416C91-E0FE-455A-AA27-411946BE02FC}" destId="{63787023-4150-42FA-A2F3-75ED1262FAEA}" srcOrd="5" destOrd="0" presId="urn:microsoft.com/office/officeart/2005/8/layout/pList2"/>
    <dgm:cxn modelId="{B29E3353-0F5E-4C42-99BD-A2D9ECF32D2D}" type="presParOf" srcId="{7F416C91-E0FE-455A-AA27-411946BE02FC}" destId="{ADB92C80-16C4-418C-8CB4-3B6B9DE43A8A}" srcOrd="6" destOrd="0" presId="urn:microsoft.com/office/officeart/2005/8/layout/pList2"/>
    <dgm:cxn modelId="{809B3336-45F1-429E-BE3F-5D746F318E88}" type="presParOf" srcId="{ADB92C80-16C4-418C-8CB4-3B6B9DE43A8A}" destId="{4F172619-2847-4FE9-92D1-2D044CD11278}" srcOrd="0" destOrd="0" presId="urn:microsoft.com/office/officeart/2005/8/layout/pList2"/>
    <dgm:cxn modelId="{C5F011B4-3BE2-404B-A1AE-138D2341B7FE}" type="presParOf" srcId="{ADB92C80-16C4-418C-8CB4-3B6B9DE43A8A}" destId="{41E84415-F294-4BBC-BD51-A810C06B2456}" srcOrd="1" destOrd="0" presId="urn:microsoft.com/office/officeart/2005/8/layout/pList2"/>
    <dgm:cxn modelId="{4974B09C-7B3D-40A8-B98D-8C9CF776E532}" type="presParOf" srcId="{ADB92C80-16C4-418C-8CB4-3B6B9DE43A8A}" destId="{015027EC-3ADE-4003-AF2D-FE29443C40B3}" srcOrd="2" destOrd="0" presId="urn:microsoft.com/office/officeart/2005/8/layout/pList2"/>
    <dgm:cxn modelId="{8F3DE23A-92C9-484E-BAAA-183D38CC2793}" type="presParOf" srcId="{7F416C91-E0FE-455A-AA27-411946BE02FC}" destId="{F4362EB5-28BA-4891-AE64-4D7BD1EDF924}" srcOrd="7" destOrd="0" presId="urn:microsoft.com/office/officeart/2005/8/layout/pList2"/>
    <dgm:cxn modelId="{C02D8AFB-68F0-437D-93DC-E5701F2C08BC}" type="presParOf" srcId="{7F416C91-E0FE-455A-AA27-411946BE02FC}" destId="{B6C9E685-9561-479D-A1BB-2DBD041E2F7D}" srcOrd="8" destOrd="0" presId="urn:microsoft.com/office/officeart/2005/8/layout/pList2"/>
    <dgm:cxn modelId="{81C14765-1213-44AB-B53D-14CFEE765E4C}" type="presParOf" srcId="{B6C9E685-9561-479D-A1BB-2DBD041E2F7D}" destId="{218F7EE6-16A4-486C-811C-7DD754062AFF}" srcOrd="0" destOrd="0" presId="urn:microsoft.com/office/officeart/2005/8/layout/pList2"/>
    <dgm:cxn modelId="{11065E41-5601-4C5E-B22D-6FB621F24008}" type="presParOf" srcId="{B6C9E685-9561-479D-A1BB-2DBD041E2F7D}" destId="{3ED61C42-E584-4D73-8336-C8852D0FE5B9}" srcOrd="1" destOrd="0" presId="urn:microsoft.com/office/officeart/2005/8/layout/pList2"/>
    <dgm:cxn modelId="{30A75C0E-DEBD-441C-984B-77ADA294B8A5}" type="presParOf" srcId="{B6C9E685-9561-479D-A1BB-2DBD041E2F7D}" destId="{3D6425A5-5831-4A7F-8789-7ADE3078934C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1866D6-A30A-409F-BD59-161DEB5C429B}">
      <dsp:nvSpPr>
        <dsp:cNvPr id="0" name=""/>
        <dsp:cNvSpPr/>
      </dsp:nvSpPr>
      <dsp:spPr>
        <a:xfrm>
          <a:off x="0" y="819"/>
          <a:ext cx="11658600" cy="1014950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3B8465-DAA7-4AE4-9426-31878DA80B3C}">
      <dsp:nvSpPr>
        <dsp:cNvPr id="0" name=""/>
        <dsp:cNvSpPr/>
      </dsp:nvSpPr>
      <dsp:spPr>
        <a:xfrm>
          <a:off x="839271" y="237925"/>
          <a:ext cx="781384" cy="56405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-17000" b="-17000"/>
          </a:stretch>
        </a:blipFill>
        <a:ln w="50800" cap="flat" cmpd="sng" algn="ctr">
          <a:noFill/>
          <a:prstDash val="solid"/>
          <a:miter lim="800000"/>
        </a:ln>
        <a:effectLst>
          <a:glow rad="190500">
            <a:srgbClr val="F77C31">
              <a:alpha val="70000"/>
            </a:srgbClr>
          </a:glow>
          <a:outerShdw blurRad="50800" dist="50800" dir="5400000" algn="ctr" rotWithShape="0">
            <a:schemeClr val="accent2">
              <a:lumMod val="20000"/>
              <a:lumOff val="80000"/>
            </a:scheme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7F01FC-E830-45F0-91D6-E8DDB6339399}">
      <dsp:nvSpPr>
        <dsp:cNvPr id="0" name=""/>
        <dsp:cNvSpPr/>
      </dsp:nvSpPr>
      <dsp:spPr>
        <a:xfrm rot="10800000">
          <a:off x="140708" y="1115903"/>
          <a:ext cx="2049784" cy="4486218"/>
        </a:xfrm>
        <a:prstGeom prst="round2SameRect">
          <a:avLst>
            <a:gd name="adj1" fmla="val 10500"/>
            <a:gd name="adj2" fmla="val 0"/>
          </a:avLst>
        </a:prstGeom>
        <a:solidFill>
          <a:srgbClr val="FAB082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100" b="1" kern="1200" dirty="0">
              <a:solidFill>
                <a:schemeClr val="tx1"/>
              </a:solidFill>
            </a:rPr>
            <a:t>DERECHOS HUMANOS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100" kern="1200" dirty="0">
            <a:solidFill>
              <a:schemeClr val="tx1"/>
            </a:solidFill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100" kern="1200" dirty="0">
              <a:solidFill>
                <a:schemeClr val="tx1"/>
              </a:solidFill>
            </a:rPr>
            <a:t>17 Riesgos Identificados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100" kern="1200" dirty="0">
            <a:solidFill>
              <a:schemeClr val="tx1"/>
            </a:solidFill>
          </a:endParaRP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kern="1200" dirty="0">
              <a:solidFill>
                <a:schemeClr val="tx1"/>
              </a:solidFill>
            </a:rPr>
            <a:t>Estos son gestionados con sus respectivos controles desde las siguientes áreas: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kern="1200" dirty="0">
            <a:solidFill>
              <a:schemeClr val="tx1"/>
            </a:solidFill>
          </a:endParaRP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kern="1200" dirty="0">
              <a:solidFill>
                <a:schemeClr val="tx1"/>
              </a:solidFill>
            </a:rPr>
            <a:t>* Dirección de Gestión de la información Geográfica 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000" kern="1200" dirty="0">
              <a:solidFill>
                <a:schemeClr val="tx1"/>
              </a:solidFill>
            </a:rPr>
            <a:t>* Dirección de Gestión Catastral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000" kern="1200" dirty="0">
              <a:solidFill>
                <a:schemeClr val="tx1"/>
              </a:solidFill>
            </a:rPr>
            <a:t>* </a:t>
          </a:r>
          <a:r>
            <a:rPr lang="es-MX" sz="1000" kern="1200" dirty="0">
              <a:solidFill>
                <a:schemeClr val="tx1"/>
              </a:solidFill>
            </a:rPr>
            <a:t>Dirección de Investigación y Prospectiva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000" kern="1200" dirty="0">
              <a:solidFill>
                <a:schemeClr val="tx1"/>
              </a:solidFill>
            </a:rPr>
            <a:t>*  Subdirección Administrativa y Financiera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kern="1200" dirty="0">
              <a:solidFill>
                <a:schemeClr val="tx1"/>
              </a:solidFill>
            </a:rPr>
            <a:t>* Oficina de Relación con el Ciudadano 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kern="1200" dirty="0">
              <a:solidFill>
                <a:schemeClr val="tx1"/>
              </a:solidFill>
            </a:rPr>
            <a:t>*  Dirección de Tecnologías de la Información y Comunicaciones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kern="1200" dirty="0">
              <a:solidFill>
                <a:schemeClr val="tx1"/>
              </a:solidFill>
            </a:rPr>
            <a:t>* </a:t>
          </a:r>
          <a:r>
            <a:rPr lang="es-CO" sz="1000" kern="1200" dirty="0">
              <a:solidFill>
                <a:schemeClr val="tx1"/>
              </a:solidFill>
            </a:rPr>
            <a:t>Oficina de Control Disciplinario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kern="1200" dirty="0">
            <a:solidFill>
              <a:schemeClr val="tx1"/>
            </a:solidFill>
          </a:endParaRP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kern="1200" dirty="0">
            <a:solidFill>
              <a:schemeClr val="tx1"/>
            </a:solidFill>
          </a:endParaRP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kern="1200" dirty="0">
            <a:solidFill>
              <a:schemeClr val="tx1"/>
            </a:solidFill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000" kern="1200" dirty="0">
            <a:solidFill>
              <a:schemeClr val="tx1"/>
            </a:solidFill>
          </a:endParaRPr>
        </a:p>
      </dsp:txBody>
      <dsp:txXfrm rot="10800000">
        <a:off x="203746" y="1115903"/>
        <a:ext cx="1923708" cy="4423180"/>
      </dsp:txXfrm>
    </dsp:sp>
    <dsp:sp modelId="{16B54454-DEE3-4154-BCC7-45972B63669A}">
      <dsp:nvSpPr>
        <dsp:cNvPr id="0" name=""/>
        <dsp:cNvSpPr/>
      </dsp:nvSpPr>
      <dsp:spPr>
        <a:xfrm>
          <a:off x="3327506" y="172317"/>
          <a:ext cx="595811" cy="667691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3">
            <a:alphaModFix amt="99000"/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l="-26000" r="-26000"/>
          </a:stretch>
        </a:blipFill>
        <a:ln w="41275" cap="flat" cmpd="sng" algn="ctr">
          <a:noFill/>
          <a:prstDash val="solid"/>
          <a:miter lim="800000"/>
        </a:ln>
        <a:effectLst>
          <a:glow rad="127000">
            <a:srgbClr val="1A9BAC">
              <a:alpha val="30000"/>
            </a:srgbClr>
          </a:glow>
          <a:outerShdw dist="50800" dir="5400000" algn="ctr" rotWithShape="0">
            <a:srgbClr val="1DADC1"/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B8DE6C-A775-4F6D-AA58-AE03C361DF33}">
      <dsp:nvSpPr>
        <dsp:cNvPr id="0" name=""/>
        <dsp:cNvSpPr/>
      </dsp:nvSpPr>
      <dsp:spPr>
        <a:xfrm rot="10800000">
          <a:off x="2549936" y="1120421"/>
          <a:ext cx="2082263" cy="4419729"/>
        </a:xfrm>
        <a:prstGeom prst="round2SameRect">
          <a:avLst>
            <a:gd name="adj1" fmla="val 10500"/>
            <a:gd name="adj2" fmla="val 0"/>
          </a:avLst>
        </a:prstGeom>
        <a:solidFill>
          <a:srgbClr val="1DADC1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100" b="1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ESTÁNDARES LABORALES                               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100" b="1" kern="1200" dirty="0">
            <a:solidFill>
              <a:prstClr val="black"/>
            </a:solidFill>
            <a:latin typeface="Calibri" panose="020F0502020204030204"/>
            <a:ea typeface="+mn-ea"/>
            <a:cs typeface="+mn-cs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1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5 Riesgos Identificados                    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100" b="1" kern="1200" dirty="0">
            <a:solidFill>
              <a:prstClr val="black"/>
            </a:solidFill>
            <a:latin typeface="Calibri" panose="020F0502020204030204"/>
            <a:ea typeface="+mn-ea"/>
            <a:cs typeface="+mn-cs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Estos son gestionados con sus respectivos controles desde las siguientes áreas</a:t>
          </a:r>
          <a:r>
            <a:rPr lang="es-MX" sz="1000" b="1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: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b="1" kern="1200" dirty="0">
            <a:solidFill>
              <a:prstClr val="black"/>
            </a:solidFill>
            <a:latin typeface="Calibri" panose="020F0502020204030204"/>
            <a:ea typeface="+mn-ea"/>
            <a:cs typeface="+mn-cs"/>
          </a:endParaRP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b="1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* </a:t>
          </a:r>
          <a:r>
            <a:rPr lang="es-CO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Subdirección de Talento Humano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* Subdirección Administrativa y Financiera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* Oficina Asesora de Comunicaciones</a:t>
          </a:r>
        </a:p>
      </dsp:txBody>
      <dsp:txXfrm rot="10800000">
        <a:off x="2613973" y="1120421"/>
        <a:ext cx="1954189" cy="4355692"/>
      </dsp:txXfrm>
    </dsp:sp>
    <dsp:sp modelId="{A12B2751-2FF4-4FD4-AA0A-46FE97B7FDD1}">
      <dsp:nvSpPr>
        <dsp:cNvPr id="0" name=""/>
        <dsp:cNvSpPr/>
      </dsp:nvSpPr>
      <dsp:spPr>
        <a:xfrm>
          <a:off x="5865815" y="161346"/>
          <a:ext cx="519763" cy="64701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5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l="-18000" r="-18000"/>
          </a:stretch>
        </a:blipFill>
        <a:ln w="44450" cap="flat" cmpd="sng" algn="ctr">
          <a:noFill/>
          <a:prstDash val="solid"/>
          <a:miter lim="800000"/>
        </a:ln>
        <a:effectLst>
          <a:glow rad="228600">
            <a:schemeClr val="accent6">
              <a:lumMod val="60000"/>
              <a:lumOff val="40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737AE7-8405-4AAF-81FC-DEB1F970D6E6}">
      <dsp:nvSpPr>
        <dsp:cNvPr id="0" name=""/>
        <dsp:cNvSpPr/>
      </dsp:nvSpPr>
      <dsp:spPr>
        <a:xfrm rot="10800000">
          <a:off x="4996525" y="1160210"/>
          <a:ext cx="2121354" cy="4426452"/>
        </a:xfrm>
        <a:prstGeom prst="round2SameRect">
          <a:avLst>
            <a:gd name="adj1" fmla="val 10500"/>
            <a:gd name="adj2" fmla="val 0"/>
          </a:avLst>
        </a:prstGeom>
        <a:solidFill>
          <a:schemeClr val="accent6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100" b="1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MEDIO AMBIENTE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100" b="1" kern="1200" dirty="0">
            <a:solidFill>
              <a:prstClr val="black"/>
            </a:solidFill>
            <a:latin typeface="Calibri" panose="020F0502020204030204"/>
            <a:ea typeface="+mn-ea"/>
            <a:cs typeface="+mn-cs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1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4 Riesgos Identificados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100" b="0" kern="1200" dirty="0">
            <a:solidFill>
              <a:prstClr val="black"/>
            </a:solidFill>
            <a:latin typeface="Calibri" panose="020F0502020204030204"/>
            <a:ea typeface="+mn-ea"/>
            <a:cs typeface="+mn-cs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Estos son gestionados con sus respectivos controles desde las siguientes áreas</a:t>
          </a:r>
          <a:r>
            <a:rPr lang="es-MX" sz="1100" b="1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: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100" b="1" kern="1200" dirty="0">
            <a:solidFill>
              <a:prstClr val="black"/>
            </a:solidFill>
            <a:latin typeface="Calibri" panose="020F0502020204030204"/>
            <a:ea typeface="+mn-ea"/>
            <a:cs typeface="+mn-cs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* </a:t>
          </a:r>
          <a:r>
            <a:rPr lang="es-CO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Subdirección de Agrología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* Direccionamiento Estratégico y Planeación</a:t>
          </a:r>
        </a:p>
      </dsp:txBody>
      <dsp:txXfrm rot="10800000">
        <a:off x="5061764" y="1160210"/>
        <a:ext cx="1990876" cy="4361213"/>
      </dsp:txXfrm>
    </dsp:sp>
    <dsp:sp modelId="{015027EC-3ADE-4003-AF2D-FE29443C40B3}">
      <dsp:nvSpPr>
        <dsp:cNvPr id="0" name=""/>
        <dsp:cNvSpPr/>
      </dsp:nvSpPr>
      <dsp:spPr>
        <a:xfrm>
          <a:off x="8064081" y="57148"/>
          <a:ext cx="745311" cy="78399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7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 l="-18000" r="-18000"/>
          </a:stretch>
        </a:blipFill>
        <a:ln w="12700" cap="flat" cmpd="sng" algn="ctr">
          <a:noFill/>
          <a:prstDash val="solid"/>
          <a:miter lim="800000"/>
        </a:ln>
        <a:effectLst>
          <a:glow rad="101600">
            <a:srgbClr val="FF0000">
              <a:alpha val="50000"/>
            </a:srgb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172619-2847-4FE9-92D1-2D044CD11278}">
      <dsp:nvSpPr>
        <dsp:cNvPr id="0" name=""/>
        <dsp:cNvSpPr/>
      </dsp:nvSpPr>
      <dsp:spPr>
        <a:xfrm rot="10800000">
          <a:off x="7450512" y="1171418"/>
          <a:ext cx="1994204" cy="4357507"/>
        </a:xfrm>
        <a:prstGeom prst="round2SameRect">
          <a:avLst>
            <a:gd name="adj1" fmla="val 10500"/>
            <a:gd name="adj2" fmla="val 0"/>
          </a:avLst>
        </a:prstGeom>
        <a:solidFill>
          <a:srgbClr val="FF0000">
            <a:alpha val="4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100" b="1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ANTICORRUPCIÓN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100" b="1" kern="1200" dirty="0">
            <a:solidFill>
              <a:prstClr val="black"/>
            </a:solidFill>
            <a:latin typeface="Calibri" panose="020F0502020204030204"/>
            <a:ea typeface="+mn-ea"/>
            <a:cs typeface="+mn-cs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20 Riesgos Identificados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100" b="0" kern="1200" dirty="0">
            <a:solidFill>
              <a:prstClr val="black"/>
            </a:solidFill>
            <a:latin typeface="Calibri" panose="020F0502020204030204"/>
            <a:ea typeface="+mn-ea"/>
            <a:cs typeface="+mn-cs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Estos son gestionados con sus respectivos controles desde las siguientes áreas</a:t>
          </a:r>
          <a:r>
            <a:rPr lang="es-MX" sz="1000" b="1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: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b="1" kern="1200" dirty="0">
            <a:solidFill>
              <a:prstClr val="black"/>
            </a:solidFill>
            <a:latin typeface="Calibri" panose="020F0502020204030204"/>
            <a:ea typeface="+mn-ea"/>
            <a:cs typeface="+mn-cs"/>
          </a:endParaRP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* Oficina de Relación con el  Ciudadano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* </a:t>
          </a:r>
          <a:r>
            <a:rPr lang="es-CO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Oficina de Control Interno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* Oficina Asesora Jurídica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* </a:t>
          </a:r>
          <a:r>
            <a:rPr lang="es-MX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Dirección de Tecnologías de la Información y Comunicaciones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* Dirección de Gestión de la Información Geográfica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* </a:t>
          </a:r>
          <a:r>
            <a:rPr lang="es-CO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Dirección de Gestión Catastral</a:t>
          </a:r>
          <a:endParaRPr lang="es-MX" sz="1000" b="0" kern="1200" dirty="0">
            <a:solidFill>
              <a:prstClr val="black"/>
            </a:solidFill>
            <a:latin typeface="Calibri" panose="020F0502020204030204"/>
            <a:ea typeface="+mn-ea"/>
            <a:cs typeface="+mn-cs"/>
          </a:endParaRP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* Secretaría General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* </a:t>
          </a:r>
          <a:r>
            <a:rPr lang="es-CO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Oficina Control Disciplinario</a:t>
          </a:r>
          <a:endParaRPr lang="es-MX" sz="1000" b="0" kern="1200" dirty="0">
            <a:solidFill>
              <a:prstClr val="black"/>
            </a:solidFill>
            <a:latin typeface="Calibri" panose="020F0502020204030204"/>
            <a:ea typeface="+mn-ea"/>
            <a:cs typeface="+mn-cs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000" b="0" kern="1200" dirty="0">
            <a:solidFill>
              <a:prstClr val="black"/>
            </a:solidFill>
            <a:latin typeface="Calibri" panose="020F0502020204030204"/>
            <a:ea typeface="+mn-ea"/>
            <a:cs typeface="+mn-cs"/>
          </a:endParaRPr>
        </a:p>
      </dsp:txBody>
      <dsp:txXfrm rot="10800000">
        <a:off x="7511841" y="1171418"/>
        <a:ext cx="1871546" cy="4296178"/>
      </dsp:txXfrm>
    </dsp:sp>
    <dsp:sp modelId="{3D6425A5-5831-4A7F-8789-7ADE3078934C}">
      <dsp:nvSpPr>
        <dsp:cNvPr id="0" name=""/>
        <dsp:cNvSpPr/>
      </dsp:nvSpPr>
      <dsp:spPr>
        <a:xfrm>
          <a:off x="10049916" y="0"/>
          <a:ext cx="883761" cy="87379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9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 l="-18000" r="-18000"/>
          </a:stretch>
        </a:blipFill>
        <a:ln w="12700" cap="flat" cmpd="sng" algn="ctr">
          <a:noFill/>
          <a:prstDash val="solid"/>
          <a:miter lim="800000"/>
        </a:ln>
        <a:effectLst>
          <a:glow rad="76200">
            <a:schemeClr val="accent3">
              <a:lumMod val="60000"/>
              <a:lumOff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8F7EE6-16A4-486C-811C-7DD754062AFF}">
      <dsp:nvSpPr>
        <dsp:cNvPr id="0" name=""/>
        <dsp:cNvSpPr/>
      </dsp:nvSpPr>
      <dsp:spPr>
        <a:xfrm rot="10800000">
          <a:off x="9591661" y="1191733"/>
          <a:ext cx="1921847" cy="4311802"/>
        </a:xfrm>
        <a:prstGeom prst="round2SameRect">
          <a:avLst>
            <a:gd name="adj1" fmla="val 10500"/>
            <a:gd name="adj2" fmla="val 0"/>
          </a:avLst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100" b="1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4 TEMÁTICAS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100" b="1" kern="1200" dirty="0">
            <a:solidFill>
              <a:prstClr val="black"/>
            </a:solidFill>
            <a:latin typeface="Calibri" panose="020F0502020204030204"/>
            <a:ea typeface="+mn-ea"/>
            <a:cs typeface="+mn-cs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1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4 Riesgos Identificados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100" b="0" kern="1200" dirty="0">
            <a:solidFill>
              <a:prstClr val="black"/>
            </a:solidFill>
            <a:latin typeface="Calibri" panose="020F0502020204030204"/>
            <a:ea typeface="+mn-ea"/>
            <a:cs typeface="+mn-cs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Estos son gestionados con sus respectivos controles desde las siguientes áreas</a:t>
          </a:r>
          <a:r>
            <a:rPr lang="es-MX" sz="1000" b="1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: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000" b="0" kern="1200" dirty="0">
            <a:solidFill>
              <a:prstClr val="black"/>
            </a:solidFill>
            <a:latin typeface="Calibri" panose="020F0502020204030204"/>
            <a:ea typeface="+mn-ea"/>
            <a:cs typeface="+mn-cs"/>
          </a:endParaRP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* </a:t>
          </a:r>
          <a:r>
            <a:rPr lang="es-CO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Direccionamiento Estratégico y Planeación</a:t>
          </a:r>
          <a:endParaRPr lang="es-MX" sz="1000" b="0" kern="1200" dirty="0">
            <a:solidFill>
              <a:prstClr val="black"/>
            </a:solidFill>
            <a:latin typeface="Calibri" panose="020F0502020204030204"/>
            <a:ea typeface="+mn-ea"/>
            <a:cs typeface="+mn-cs"/>
          </a:endParaRP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0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rPr>
            <a:t>* Oficina de Control Interno</a:t>
          </a:r>
        </a:p>
      </dsp:txBody>
      <dsp:txXfrm rot="10800000">
        <a:off x="9650764" y="1191733"/>
        <a:ext cx="1803641" cy="42526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7097E9-EAE7-4DAE-93C9-C6DEC0E599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7C79C62-9BAE-4639-9B73-D862D1685A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17EF8E0-F178-4DDD-BA9E-AC731C3C4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B8590-94EE-4093-AE06-873CC44887E9}" type="datetimeFigureOut">
              <a:rPr lang="es-CO" smtClean="0"/>
              <a:t>16/12/2021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4E4F99-3884-4C1F-867E-56E1C2E42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4A0A298-1EDF-4F12-9D25-CB9BBF569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6C715-26D7-4A9F-A532-85D9556667E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9039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D922D1-3625-4A40-97B0-3CB2006EC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650C336-42DA-4D6F-A6AA-ED1FD049A1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1AED2C-2FF9-4790-8CB6-36BECF1DCE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B8590-94EE-4093-AE06-873CC44887E9}" type="datetimeFigureOut">
              <a:rPr lang="es-CO" smtClean="0"/>
              <a:t>16/12/2021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575A481-A681-4632-8654-1DCA979A5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C2B5DF2-3C4F-43F9-8C5A-CD9344355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6C715-26D7-4A9F-A532-85D9556667E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54195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7B31F42-D847-4DBF-8481-138469A0E1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A8A512C-1C37-4F7C-A9C2-6C68206E4D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14F9166-84EB-45C9-B06D-5BEEF5A92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B8590-94EE-4093-AE06-873CC44887E9}" type="datetimeFigureOut">
              <a:rPr lang="es-CO" smtClean="0"/>
              <a:t>16/12/2021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9730AB8-6BF9-4F77-B4C4-3C4E90E62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16DCB94-DEC0-4F51-B39A-8A2709202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6C715-26D7-4A9F-A532-85D9556667E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94898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E1C6D6-4C6F-4989-B09E-46FBA5350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24C6C4A-FA91-4544-9EF7-6F9AF5D088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5A62CA1-1755-4FD4-8AF7-4A5A9797F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B8590-94EE-4093-AE06-873CC44887E9}" type="datetimeFigureOut">
              <a:rPr lang="es-CO" smtClean="0"/>
              <a:t>16/12/2021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0115F18-D123-426F-A3E9-5C72162B5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0295916-3ED8-4CF6-8380-DE8509511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6C715-26D7-4A9F-A532-85D9556667E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22617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814C6A-C41B-4BC2-8A28-16CC96AC95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5B73F7C-CAF0-49EE-BDCA-4D84D1BB17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918B1A6-21E2-4B47-9672-5188030055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B8590-94EE-4093-AE06-873CC44887E9}" type="datetimeFigureOut">
              <a:rPr lang="es-CO" smtClean="0"/>
              <a:t>16/12/2021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0917988-3547-4477-959B-C789C21A7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626F569-C98D-4A6B-9888-DFFFF53A5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6C715-26D7-4A9F-A532-85D9556667E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91888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44346B-696F-48EC-A1A6-D4BBF6D74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D2B7BF1-CC39-4D54-A4D0-408AE916E3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5C8EC0F-3644-49BF-9FA5-048ADE902B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DDFDEF9-8594-4718-9B2F-26E07C8D9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B8590-94EE-4093-AE06-873CC44887E9}" type="datetimeFigureOut">
              <a:rPr lang="es-CO" smtClean="0"/>
              <a:t>16/12/2021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3D05972-9E5F-40C0-94F9-20E614EEE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E71EED3-30CF-40C9-886A-DA5367171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6C715-26D7-4A9F-A532-85D9556667E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11088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C44DF6-D5B2-4C56-9714-FEA7B8C23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A2FE16D-21AA-4B63-A637-8261AEB8E5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7BB09EB-446B-4B8F-825F-72A6FAAF64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B803226-E0EA-4505-B15F-6853318BC7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AB4293D9-3166-419D-BEE6-88A9DFA0E3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92307DB-4698-4F68-BB9D-C00CA3D47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B8590-94EE-4093-AE06-873CC44887E9}" type="datetimeFigureOut">
              <a:rPr lang="es-CO" smtClean="0"/>
              <a:t>16/12/2021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135D606-2F55-44C6-83B2-A8FA33103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ECF19ED6-BD36-4B16-B41F-91D9D5ABE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6C715-26D7-4A9F-A532-85D9556667E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61336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EF468D-FD8D-43E6-9F18-95463FAAE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54F16CC-7F1F-4C93-8250-ADE1EFF71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B8590-94EE-4093-AE06-873CC44887E9}" type="datetimeFigureOut">
              <a:rPr lang="es-CO" smtClean="0"/>
              <a:t>16/12/2021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221D2BD-152E-4318-A867-DB8A235ED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9FA11A0-CF3E-4901-B4C7-AF2466F1E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6C715-26D7-4A9F-A532-85D9556667E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26084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B28A4D5-59E7-4E1F-AD8C-FB03424E9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B8590-94EE-4093-AE06-873CC44887E9}" type="datetimeFigureOut">
              <a:rPr lang="es-CO" smtClean="0"/>
              <a:t>16/12/2021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E6F0A62-AD90-4481-B79C-889E4D7B6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E6E8C08-F5A4-4A6E-84E5-C9FEC5746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6C715-26D7-4A9F-A532-85D9556667E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41530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DF21CF-5A47-43B7-8621-E163038AE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6CA12F9-1C8F-4FA6-AC18-007405789A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34AD13C-AD4F-4D69-95C4-FA98598736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E703F96-F388-4DDF-924A-A5717F351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B8590-94EE-4093-AE06-873CC44887E9}" type="datetimeFigureOut">
              <a:rPr lang="es-CO" smtClean="0"/>
              <a:t>16/12/2021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849BA35-51CD-4B61-B186-0E973600B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6FFA594-6D53-44E8-B1C4-735BC42BA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6C715-26D7-4A9F-A532-85D9556667E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81792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89977E-71B3-448A-BE6D-E2DCECDEE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AA18692-ED13-431D-A76D-4BF8169AF8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31BC960-452C-4283-9110-272A86F0A8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FAC666-59B1-4FFE-811E-A44A468AC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B8590-94EE-4093-AE06-873CC44887E9}" type="datetimeFigureOut">
              <a:rPr lang="es-CO" smtClean="0"/>
              <a:t>16/12/2021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FC69AC2-6ED0-43B6-A8E8-C18D5E9DD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7E80D1A-2252-456A-8809-FBC2EA01C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6C715-26D7-4A9F-A532-85D9556667E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39037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919A71F-FFF4-4BEA-990D-69DCEA1457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A97B546-456E-4CC0-8023-2F08261ADC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5C137C5-A1C0-4DE3-AEC8-218B97C91E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B8590-94EE-4093-AE06-873CC44887E9}" type="datetimeFigureOut">
              <a:rPr lang="es-CO" smtClean="0"/>
              <a:t>16/12/2021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1DB9EB8-3D8F-4C33-85EC-F265CF3DF9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BA7199D-47AC-4E42-BF2F-B9406D42C7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96C715-26D7-4A9F-A532-85D9556667E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6705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7F9460C3-212B-4524-9E3F-0C942C23DA3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48889256"/>
              </p:ext>
            </p:extLst>
          </p:nvPr>
        </p:nvGraphicFramePr>
        <p:xfrm>
          <a:off x="161925" y="628649"/>
          <a:ext cx="11658600" cy="5876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3633248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208</Words>
  <Application>Microsoft Office PowerPoint</Application>
  <PresentationFormat>Panorámica</PresentationFormat>
  <Paragraphs>54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Ximena Sierra Mendez</dc:creator>
  <cp:lastModifiedBy>Ximena Sierra Mendez</cp:lastModifiedBy>
  <cp:revision>10</cp:revision>
  <dcterms:created xsi:type="dcterms:W3CDTF">2021-12-16T20:32:02Z</dcterms:created>
  <dcterms:modified xsi:type="dcterms:W3CDTF">2021-12-16T20:51:37Z</dcterms:modified>
</cp:coreProperties>
</file>